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5"/>
  </p:notesMasterIdLst>
  <p:sldIdLst>
    <p:sldId id="256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</p:sldIdLst>
  <p:sldSz cx="9144000" cy="5143500" type="screen16x9"/>
  <p:notesSz cx="6858000" cy="9144000"/>
  <p:embeddedFontLst>
    <p:embeddedFont>
      <p:font typeface="Alfa Slab One" panose="020B0604020202020204" charset="0"/>
      <p:regular r:id="rId16"/>
    </p:embeddedFont>
    <p:embeddedFont>
      <p:font typeface="Lobster" panose="020B0604020202020204" charset="0"/>
      <p:regular r:id="rId17"/>
    </p:embeddedFont>
    <p:embeddedFont>
      <p:font typeface="Verdana" panose="020B0604030504040204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-5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1f5a554dbf_0_4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1f5a554dbf_0_4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6486a1a628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6486a1a628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26486a1a628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26486a1a628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26486a1a628_0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" name="Google Shape;172;g26486a1a628_0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26486a1a628_0_1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26486a1a628_0_1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26486a1a628_0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26486a1a628_0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26486a1a628_0_1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26486a1a628_0_1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26486a1a628_0_1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26486a1a628_0_1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26486a1a628_0_1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26486a1a628_0_1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g26486a1a628_0_2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" name="Google Shape;258;g26486a1a628_0_2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26486a1a628_0_2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" name="Google Shape;272;g26486a1a628_0_2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26486a1a628_0_2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26486a1a628_0_2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26486a1a628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26486a1a628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0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1.png"/><Relationship Id="rId7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6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8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22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 w="9525" cap="flat" cmpd="sng">
            <a:solidFill>
              <a:srgbClr val="666666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5" name="Google Shape;55;p13"/>
          <p:cNvSpPr/>
          <p:nvPr/>
        </p:nvSpPr>
        <p:spPr>
          <a:xfrm>
            <a:off x="0" y="0"/>
            <a:ext cx="9144000" cy="2572500"/>
          </a:xfrm>
          <a:prstGeom prst="rect">
            <a:avLst/>
          </a:prstGeom>
          <a:solidFill>
            <a:srgbClr val="E0666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3"/>
          <p:cNvSpPr/>
          <p:nvPr/>
        </p:nvSpPr>
        <p:spPr>
          <a:xfrm rot="-156123">
            <a:off x="2153842" y="1143655"/>
            <a:ext cx="4546388" cy="321121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3"/>
          <p:cNvSpPr/>
          <p:nvPr/>
        </p:nvSpPr>
        <p:spPr>
          <a:xfrm>
            <a:off x="2306212" y="991287"/>
            <a:ext cx="4546500" cy="321120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" name="Google Shape;58;p13"/>
          <p:cNvGrpSpPr/>
          <p:nvPr/>
        </p:nvGrpSpPr>
        <p:grpSpPr>
          <a:xfrm rot="-468310">
            <a:off x="2298932" y="966160"/>
            <a:ext cx="4546146" cy="3211178"/>
            <a:chOff x="2266400" y="1158111"/>
            <a:chExt cx="4546310" cy="3211293"/>
          </a:xfrm>
        </p:grpSpPr>
        <p:sp>
          <p:nvSpPr>
            <p:cNvPr id="59" name="Google Shape;59;p13"/>
            <p:cNvSpPr/>
            <p:nvPr/>
          </p:nvSpPr>
          <p:spPr>
            <a:xfrm rot="231561">
              <a:off x="2266400" y="1158111"/>
              <a:ext cx="4546310" cy="3211293"/>
            </a:xfrm>
            <a:prstGeom prst="roundRect">
              <a:avLst>
                <a:gd name="adj" fmla="val 0"/>
              </a:avLst>
            </a:prstGeom>
            <a:solidFill>
              <a:srgbClr val="FFFFFF"/>
            </a:solidFill>
            <a:ln>
              <a:noFill/>
            </a:ln>
            <a:effectLst>
              <a:outerShdw blurRad="228600" dist="50800" dir="5400000" algn="tl" rotWithShape="0">
                <a:srgbClr val="000000">
                  <a:alpha val="549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3"/>
            <p:cNvSpPr txBox="1"/>
            <p:nvPr/>
          </p:nvSpPr>
          <p:spPr>
            <a:xfrm rot="243036">
              <a:off x="2527023" y="1863008"/>
              <a:ext cx="4055931" cy="17068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b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500" b="1" dirty="0">
                  <a:solidFill>
                    <a:srgbClr val="FF0000"/>
                  </a:solidFill>
                  <a:latin typeface="Lobster"/>
                  <a:ea typeface="Lobster"/>
                  <a:cs typeface="Lobster"/>
                  <a:sym typeface="Lobster"/>
                </a:rPr>
                <a:t>F</a:t>
              </a:r>
              <a:r>
                <a:rPr lang="en" sz="3000" dirty="0">
                  <a:solidFill>
                    <a:srgbClr val="434343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requently </a:t>
              </a:r>
              <a:r>
                <a:rPr lang="en" sz="4500" b="1" dirty="0">
                  <a:solidFill>
                    <a:srgbClr val="FF0000"/>
                  </a:solidFill>
                  <a:latin typeface="Lobster"/>
                  <a:ea typeface="Lobster"/>
                  <a:cs typeface="Lobster"/>
                  <a:sym typeface="Lobster"/>
                </a:rPr>
                <a:t>A</a:t>
              </a:r>
              <a:r>
                <a:rPr lang="en" sz="3000" dirty="0">
                  <a:solidFill>
                    <a:srgbClr val="434343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sked </a:t>
              </a:r>
              <a:r>
                <a:rPr lang="en" sz="4500" b="1" dirty="0">
                  <a:solidFill>
                    <a:srgbClr val="FF0000"/>
                  </a:solidFill>
                  <a:latin typeface="Lobster"/>
                  <a:ea typeface="Lobster"/>
                  <a:cs typeface="Lobster"/>
                  <a:sym typeface="Lobster"/>
                </a:rPr>
                <a:t>Q</a:t>
              </a:r>
              <a:r>
                <a:rPr lang="en" sz="3000" dirty="0">
                  <a:solidFill>
                    <a:srgbClr val="434343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uestions?</a:t>
              </a: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 dirty="0">
                  <a:solidFill>
                    <a:srgbClr val="434343"/>
                  </a:solidFill>
                  <a:latin typeface="Alfa Slab One"/>
                  <a:ea typeface="Alfa Slab One"/>
                  <a:cs typeface="Alfa Slab One"/>
                  <a:sym typeface="Alfa Slab One"/>
                </a:rPr>
                <a:t>(TECHNICAL)</a:t>
              </a:r>
              <a:endParaRPr sz="2000" dirty="0">
                <a:solidFill>
                  <a:srgbClr val="434343"/>
                </a:solidFill>
                <a:latin typeface="Alfa Slab One"/>
                <a:ea typeface="Alfa Slab One"/>
                <a:cs typeface="Alfa Slab One"/>
                <a:sym typeface="Alfa Slab One"/>
              </a:endParaRPr>
            </a:p>
          </p:txBody>
        </p:sp>
      </p:grpSp>
      <p:pic>
        <p:nvPicPr>
          <p:cNvPr id="61" name="Google Shape;61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435909">
            <a:off x="219525" y="1704058"/>
            <a:ext cx="1373447" cy="137346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32059">
            <a:off x="149069" y="-50650"/>
            <a:ext cx="1514363" cy="1514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619892">
            <a:off x="135726" y="3407528"/>
            <a:ext cx="1541050" cy="1541068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33391">
            <a:off x="7480744" y="101725"/>
            <a:ext cx="1514363" cy="1514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32059">
            <a:off x="7339494" y="1659637"/>
            <a:ext cx="1514363" cy="1514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93037">
            <a:off x="7530269" y="3420862"/>
            <a:ext cx="1514363" cy="1514377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33430" y="2290575"/>
            <a:ext cx="1671995" cy="1911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Google Shape;145;p19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9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D9F0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9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9"/>
          <p:cNvSpPr/>
          <p:nvPr/>
        </p:nvSpPr>
        <p:spPr>
          <a:xfrm rot="-5639340">
            <a:off x="4697031" y="749605"/>
            <a:ext cx="4804138" cy="3647840"/>
          </a:xfrm>
          <a:prstGeom prst="roundRect">
            <a:avLst>
              <a:gd name="adj" fmla="val 2246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9" name="Google Shape;149;p19"/>
          <p:cNvGrpSpPr/>
          <p:nvPr/>
        </p:nvGrpSpPr>
        <p:grpSpPr>
          <a:xfrm rot="-237423">
            <a:off x="5342796" y="243617"/>
            <a:ext cx="3478287" cy="4648306"/>
            <a:chOff x="1288104" y="2713084"/>
            <a:chExt cx="1819800" cy="1734300"/>
          </a:xfrm>
        </p:grpSpPr>
        <p:sp>
          <p:nvSpPr>
            <p:cNvPr id="150" name="Google Shape;150;p19"/>
            <p:cNvSpPr txBox="1"/>
            <p:nvPr/>
          </p:nvSpPr>
          <p:spPr>
            <a:xfrm rot="-237255">
              <a:off x="1634970" y="2973001"/>
              <a:ext cx="1174596" cy="112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</a:rPr>
                <a:t>QUICK TIP</a:t>
              </a:r>
              <a:endParaRPr sz="1200" b="1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D9F0FF"/>
                  </a:solidFill>
                </a:rPr>
                <a:t>Try right clicking on a photo and using "Replace Image" to build your own flash cards..</a:t>
              </a:r>
              <a:endParaRPr sz="700">
                <a:solidFill>
                  <a:srgbClr val="D9F0FF"/>
                </a:solidFill>
              </a:endParaRPr>
            </a:p>
          </p:txBody>
        </p:sp>
        <p:pic>
          <p:nvPicPr>
            <p:cNvPr id="151" name="Google Shape;151;p1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37552">
              <a:off x="1667811" y="2813695"/>
              <a:ext cx="212825" cy="21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2" name="Google Shape;152;p19"/>
            <p:cNvSpPr/>
            <p:nvPr/>
          </p:nvSpPr>
          <p:spPr>
            <a:xfrm rot="-196960">
              <a:off x="1312601" y="2763371"/>
              <a:ext cx="1770806" cy="1633725"/>
            </a:xfrm>
            <a:prstGeom prst="rect">
              <a:avLst/>
            </a:prstGeom>
            <a:solidFill>
              <a:srgbClr val="00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3" name="Google Shape;153;p19"/>
          <p:cNvSpPr txBox="1"/>
          <p:nvPr/>
        </p:nvSpPr>
        <p:spPr>
          <a:xfrm>
            <a:off x="249825" y="146950"/>
            <a:ext cx="4790700" cy="4908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How many bolt holes do Flanged Gate Valves have for different sizes?</a:t>
            </a:r>
            <a:endParaRPr sz="17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According to the ASME B.16.1 Class 150 Flange Standard, the following are the bolt holes: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LEDE OS&amp;Y Gate Valves</a:t>
            </a:r>
            <a:endParaRPr sz="17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2-½ inch &amp; 3 inch       - 4 bolt holes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4 inch, 6 inch, 8 inch   - 8 bolt holes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10 inch &amp; 12 inch       -12 bolt holes</a:t>
            </a:r>
            <a:endParaRPr sz="17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54" name="Google Shape;154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857525" y="508775"/>
            <a:ext cx="2387725" cy="4237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Google Shape;159;p20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0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20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20"/>
          <p:cNvSpPr/>
          <p:nvPr/>
        </p:nvSpPr>
        <p:spPr>
          <a:xfrm rot="-5639340">
            <a:off x="4697031" y="749605"/>
            <a:ext cx="4804138" cy="3647840"/>
          </a:xfrm>
          <a:prstGeom prst="roundRect">
            <a:avLst>
              <a:gd name="adj" fmla="val 2246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63" name="Google Shape;163;p20"/>
          <p:cNvGrpSpPr/>
          <p:nvPr/>
        </p:nvGrpSpPr>
        <p:grpSpPr>
          <a:xfrm rot="-237423">
            <a:off x="5342796" y="243617"/>
            <a:ext cx="3478287" cy="4648306"/>
            <a:chOff x="1288104" y="2713084"/>
            <a:chExt cx="1819800" cy="1734300"/>
          </a:xfrm>
        </p:grpSpPr>
        <p:sp>
          <p:nvSpPr>
            <p:cNvPr id="164" name="Google Shape;164;p20"/>
            <p:cNvSpPr txBox="1"/>
            <p:nvPr/>
          </p:nvSpPr>
          <p:spPr>
            <a:xfrm rot="-237255">
              <a:off x="1634970" y="2973001"/>
              <a:ext cx="1174596" cy="112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</a:rPr>
                <a:t>QUICK TIP</a:t>
              </a:r>
              <a:endParaRPr sz="1200" b="1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D9F0FF"/>
                  </a:solidFill>
                </a:rPr>
                <a:t>Try right clicking on a photo and using "Replace Image" to build your own flash cards..</a:t>
              </a:r>
              <a:endParaRPr sz="700">
                <a:solidFill>
                  <a:srgbClr val="D9F0FF"/>
                </a:solidFill>
              </a:endParaRPr>
            </a:p>
          </p:txBody>
        </p:sp>
        <p:pic>
          <p:nvPicPr>
            <p:cNvPr id="165" name="Google Shape;165;p2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37552">
              <a:off x="1667811" y="2813695"/>
              <a:ext cx="212825" cy="21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6" name="Google Shape;166;p20"/>
            <p:cNvSpPr/>
            <p:nvPr/>
          </p:nvSpPr>
          <p:spPr>
            <a:xfrm rot="-196960">
              <a:off x="1312601" y="2763371"/>
              <a:ext cx="1770806" cy="1633725"/>
            </a:xfrm>
            <a:prstGeom prst="rect">
              <a:avLst/>
            </a:prstGeom>
            <a:solidFill>
              <a:srgbClr val="00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7" name="Google Shape;167;p20"/>
          <p:cNvSpPr txBox="1"/>
          <p:nvPr/>
        </p:nvSpPr>
        <p:spPr>
          <a:xfrm>
            <a:off x="249825" y="146950"/>
            <a:ext cx="4790700" cy="4908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What is the difference between Grooved Reducer and Grooved Reducing Tee?</a:t>
            </a:r>
            <a:endParaRPr sz="16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GROOVED REDUCER</a:t>
            </a:r>
            <a:endParaRPr sz="16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 grooved reducer is a pipe fitting that </a:t>
            </a:r>
            <a:r>
              <a:rPr lang="en" sz="16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looks like a cone</a:t>
            </a:r>
            <a:r>
              <a:rPr lang="en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and is </a:t>
            </a:r>
            <a:r>
              <a:rPr lang="en" sz="16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used to connect two pipes of different sizes </a:t>
            </a:r>
            <a:r>
              <a:rPr lang="en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 a pipeline with grooved ends. It reduces the pipe size.</a:t>
            </a: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GROOVED REDUCING TEE</a:t>
            </a:r>
            <a:endParaRPr sz="16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 grooved reducing tee is a fitting that </a:t>
            </a:r>
            <a:r>
              <a:rPr lang="en" sz="16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combines three pipes </a:t>
            </a:r>
            <a:r>
              <a:rPr lang="en" sz="16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at a tee junction, and one of the branches has a smaller diameter, providing a reduction in size at that specific branch.</a:t>
            </a:r>
            <a:endParaRPr sz="16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68" name="Google Shape;168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26825" y="388100"/>
            <a:ext cx="1997375" cy="2051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396020" y="2574320"/>
            <a:ext cx="2214825" cy="220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Google Shape;174;p21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21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93C47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21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21"/>
          <p:cNvSpPr/>
          <p:nvPr/>
        </p:nvSpPr>
        <p:spPr>
          <a:xfrm rot="-5639340">
            <a:off x="4697031" y="749605"/>
            <a:ext cx="4804138" cy="3647840"/>
          </a:xfrm>
          <a:prstGeom prst="roundRect">
            <a:avLst>
              <a:gd name="adj" fmla="val 2246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78" name="Google Shape;178;p21"/>
          <p:cNvGrpSpPr/>
          <p:nvPr/>
        </p:nvGrpSpPr>
        <p:grpSpPr>
          <a:xfrm rot="-237423">
            <a:off x="5342796" y="243617"/>
            <a:ext cx="3478287" cy="4648306"/>
            <a:chOff x="1288104" y="2713084"/>
            <a:chExt cx="1819800" cy="1734300"/>
          </a:xfrm>
        </p:grpSpPr>
        <p:sp>
          <p:nvSpPr>
            <p:cNvPr id="179" name="Google Shape;179;p21"/>
            <p:cNvSpPr txBox="1"/>
            <p:nvPr/>
          </p:nvSpPr>
          <p:spPr>
            <a:xfrm rot="-237255">
              <a:off x="1634970" y="2973001"/>
              <a:ext cx="1174596" cy="112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</a:rPr>
                <a:t>QUICK TIP</a:t>
              </a:r>
              <a:endParaRPr sz="1200" b="1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D9F0FF"/>
                  </a:solidFill>
                </a:rPr>
                <a:t>Try right clicking on a photo and using "Replace Image" to build your own flash cards..</a:t>
              </a:r>
              <a:endParaRPr sz="700">
                <a:solidFill>
                  <a:srgbClr val="D9F0FF"/>
                </a:solidFill>
              </a:endParaRPr>
            </a:p>
          </p:txBody>
        </p:sp>
        <p:pic>
          <p:nvPicPr>
            <p:cNvPr id="180" name="Google Shape;180;p2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37552">
              <a:off x="1667811" y="2813695"/>
              <a:ext cx="212825" cy="21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1" name="Google Shape;181;p21"/>
            <p:cNvSpPr/>
            <p:nvPr/>
          </p:nvSpPr>
          <p:spPr>
            <a:xfrm rot="-196960">
              <a:off x="1312601" y="2763371"/>
              <a:ext cx="1770806" cy="1633725"/>
            </a:xfrm>
            <a:prstGeom prst="rect">
              <a:avLst/>
            </a:prstGeom>
            <a:solidFill>
              <a:srgbClr val="00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2" name="Google Shape;182;p21"/>
          <p:cNvSpPr txBox="1"/>
          <p:nvPr/>
        </p:nvSpPr>
        <p:spPr>
          <a:xfrm>
            <a:off x="249825" y="146950"/>
            <a:ext cx="4790700" cy="4908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What does the LEDE HDPE coupling do, and where can it be used?</a:t>
            </a:r>
            <a:endParaRPr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LEDE HDPE coupling features </a:t>
            </a:r>
            <a:r>
              <a:rPr lang="en" sz="17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four bolt, teeth, and a shaped housing with ramps</a:t>
            </a:r>
            <a:r>
              <a:rPr lang="en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for secure grip on pipes, but not PVC pipes. This coupling is specifically designed for use with </a:t>
            </a:r>
            <a:r>
              <a:rPr lang="en" sz="17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HDPE pipes</a:t>
            </a:r>
            <a:r>
              <a:rPr lang="en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but it should not be used with PVC pipes or other types.</a:t>
            </a:r>
            <a:endParaRPr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83" name="Google Shape;183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23325" y="257163"/>
            <a:ext cx="2283000" cy="2054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45850" y="2454175"/>
            <a:ext cx="2146725" cy="225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2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2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A2C4C9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1" name="Google Shape;191;p22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2"/>
          <p:cNvSpPr/>
          <p:nvPr/>
        </p:nvSpPr>
        <p:spPr>
          <a:xfrm rot="-5639303">
            <a:off x="5587776" y="569805"/>
            <a:ext cx="2997660" cy="3647840"/>
          </a:xfrm>
          <a:prstGeom prst="roundRect">
            <a:avLst>
              <a:gd name="adj" fmla="val 2246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3" name="Google Shape;193;p22"/>
          <p:cNvGrpSpPr/>
          <p:nvPr/>
        </p:nvGrpSpPr>
        <p:grpSpPr>
          <a:xfrm rot="-237423">
            <a:off x="5333565" y="1085141"/>
            <a:ext cx="3478287" cy="2708852"/>
            <a:chOff x="1288104" y="2713084"/>
            <a:chExt cx="1819800" cy="1734300"/>
          </a:xfrm>
        </p:grpSpPr>
        <p:sp>
          <p:nvSpPr>
            <p:cNvPr id="194" name="Google Shape;194;p22"/>
            <p:cNvSpPr txBox="1"/>
            <p:nvPr/>
          </p:nvSpPr>
          <p:spPr>
            <a:xfrm rot="-237255">
              <a:off x="1634970" y="2973001"/>
              <a:ext cx="1174596" cy="112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</a:rPr>
                <a:t>QUICK TIP</a:t>
              </a:r>
              <a:endParaRPr sz="1200" b="1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D9F0FF"/>
                  </a:solidFill>
                </a:rPr>
                <a:t>Try right clicking on a photo and using "Replace Image" to build your own flash cards..</a:t>
              </a:r>
              <a:endParaRPr sz="700">
                <a:solidFill>
                  <a:srgbClr val="D9F0FF"/>
                </a:solidFill>
              </a:endParaRPr>
            </a:p>
          </p:txBody>
        </p:sp>
        <p:pic>
          <p:nvPicPr>
            <p:cNvPr id="195" name="Google Shape;195;p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37552">
              <a:off x="1667811" y="2813695"/>
              <a:ext cx="212825" cy="21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" name="Google Shape;196;p22"/>
            <p:cNvSpPr/>
            <p:nvPr/>
          </p:nvSpPr>
          <p:spPr>
            <a:xfrm rot="-196960">
              <a:off x="1312601" y="2763371"/>
              <a:ext cx="1770806" cy="1633725"/>
            </a:xfrm>
            <a:prstGeom prst="rect">
              <a:avLst/>
            </a:prstGeom>
            <a:solidFill>
              <a:srgbClr val="00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7" name="Google Shape;197;p22"/>
          <p:cNvSpPr txBox="1"/>
          <p:nvPr/>
        </p:nvSpPr>
        <p:spPr>
          <a:xfrm>
            <a:off x="249825" y="146950"/>
            <a:ext cx="4790700" cy="4908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What is the difference between Mechanical Tee Threaded and Mechanical Tee Grooved?</a:t>
            </a:r>
            <a:endParaRPr sz="15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1. Mechanical Tee Threaded</a:t>
            </a:r>
            <a:endParaRPr sz="15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Char char="●"/>
            </a:pPr>
            <a:r>
              <a:rPr lang="en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Connects using threaded connections.</a:t>
            </a:r>
            <a:endParaRPr sz="15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Char char="●"/>
            </a:pPr>
            <a:r>
              <a:rPr lang="en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Requires threading on the pipe ends to screw into the tee.</a:t>
            </a:r>
            <a:endParaRPr sz="15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2. Mechanical Tee Grooved</a:t>
            </a:r>
            <a:endParaRPr sz="15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Char char="●"/>
            </a:pPr>
            <a:r>
              <a:rPr lang="en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Connects using grooved connections.</a:t>
            </a:r>
            <a:endParaRPr sz="15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914400" lvl="1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Verdana"/>
              <a:buChar char="●"/>
            </a:pPr>
            <a:r>
              <a:rPr lang="en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Requires grooves on the pipe ends to be mechanically joined to the tee using couplings.</a:t>
            </a:r>
            <a:endParaRPr sz="15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In summary, the distinction lies in the type of connections they utilize – threaded for Mechanical Tee Threaded and grooved for Mechanical Tee Grooved.</a:t>
            </a:r>
            <a:endParaRPr sz="15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98" name="Google Shape;198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63146">
            <a:off x="5363888" y="1360980"/>
            <a:ext cx="3436099" cy="21698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Google Shape;203;p23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23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DD7E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3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3"/>
          <p:cNvSpPr/>
          <p:nvPr/>
        </p:nvSpPr>
        <p:spPr>
          <a:xfrm rot="-5639340">
            <a:off x="4697031" y="749605"/>
            <a:ext cx="4804138" cy="3647840"/>
          </a:xfrm>
          <a:prstGeom prst="roundRect">
            <a:avLst>
              <a:gd name="adj" fmla="val 2246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7" name="Google Shape;207;p23"/>
          <p:cNvGrpSpPr/>
          <p:nvPr/>
        </p:nvGrpSpPr>
        <p:grpSpPr>
          <a:xfrm rot="-237423">
            <a:off x="5342796" y="243617"/>
            <a:ext cx="3478287" cy="4648306"/>
            <a:chOff x="1288104" y="2713084"/>
            <a:chExt cx="1819800" cy="1734300"/>
          </a:xfrm>
        </p:grpSpPr>
        <p:sp>
          <p:nvSpPr>
            <p:cNvPr id="208" name="Google Shape;208;p23"/>
            <p:cNvSpPr txBox="1"/>
            <p:nvPr/>
          </p:nvSpPr>
          <p:spPr>
            <a:xfrm rot="-237255">
              <a:off x="1634970" y="2973001"/>
              <a:ext cx="1174596" cy="112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</a:rPr>
                <a:t>QUICK TIP</a:t>
              </a:r>
              <a:endParaRPr sz="1200" b="1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D9F0FF"/>
                  </a:solidFill>
                </a:rPr>
                <a:t>Try right clicking on a photo and using "Replace Image" to build your own flash cards..</a:t>
              </a:r>
              <a:endParaRPr sz="700">
                <a:solidFill>
                  <a:srgbClr val="D9F0FF"/>
                </a:solidFill>
              </a:endParaRPr>
            </a:p>
          </p:txBody>
        </p:sp>
        <p:pic>
          <p:nvPicPr>
            <p:cNvPr id="209" name="Google Shape;209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37552">
              <a:off x="1667811" y="2813695"/>
              <a:ext cx="212825" cy="21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" name="Google Shape;210;p23"/>
            <p:cNvSpPr/>
            <p:nvPr/>
          </p:nvSpPr>
          <p:spPr>
            <a:xfrm rot="-196960">
              <a:off x="1312601" y="2763371"/>
              <a:ext cx="1770806" cy="1633725"/>
            </a:xfrm>
            <a:prstGeom prst="rect">
              <a:avLst/>
            </a:prstGeom>
            <a:solidFill>
              <a:srgbClr val="00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11" name="Google Shape;211;p23"/>
          <p:cNvSpPr txBox="1"/>
          <p:nvPr/>
        </p:nvSpPr>
        <p:spPr>
          <a:xfrm>
            <a:off x="249825" y="146950"/>
            <a:ext cx="4790700" cy="4908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What is the difference between Tee Grooved and Mechanical Tee Grooved?</a:t>
            </a:r>
            <a:endParaRPr sz="17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main difference between Tee Grooved and Mechanical Tee Grooved fittings lies in their design and installation method. 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Tee Grooved fittings have grooves for easy installation using mechanical couplings, while Mechanical Tee Grooved fittings come with an integrated mechanical outlet for a direct connection without the need for a separate coupling.</a:t>
            </a:r>
            <a:endParaRPr sz="17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12" name="Google Shape;212;p23"/>
          <p:cNvPicPr preferRelativeResize="0"/>
          <p:nvPr/>
        </p:nvPicPr>
        <p:blipFill rotWithShape="1">
          <a:blip r:embed="rId5">
            <a:alphaModFix/>
          </a:blip>
          <a:srcRect l="8074" t="-576" r="13805" b="576"/>
          <a:stretch/>
        </p:blipFill>
        <p:spPr>
          <a:xfrm>
            <a:off x="4991457" y="179371"/>
            <a:ext cx="1839173" cy="1951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" name="Google Shape;213;p23"/>
          <p:cNvPicPr preferRelativeResize="0"/>
          <p:nvPr/>
        </p:nvPicPr>
        <p:blipFill rotWithShape="1">
          <a:blip r:embed="rId6">
            <a:alphaModFix/>
          </a:blip>
          <a:srcRect l="5864" t="10168" r="6665"/>
          <a:stretch/>
        </p:blipFill>
        <p:spPr>
          <a:xfrm>
            <a:off x="7223579" y="2365193"/>
            <a:ext cx="1876828" cy="22695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A4C3F03-B596-4910-A4DB-2717739D980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5499" b="41417"/>
          <a:stretch/>
        </p:blipFill>
        <p:spPr>
          <a:xfrm>
            <a:off x="6881175" y="337736"/>
            <a:ext cx="2321914" cy="17784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14749AD-CE7C-420D-A2E1-C8EF1A0A402E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0809" t="29837" r="13910" b="46632"/>
          <a:stretch/>
        </p:blipFill>
        <p:spPr>
          <a:xfrm>
            <a:off x="5078176" y="2592868"/>
            <a:ext cx="2151937" cy="162845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24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24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6B26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4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p24"/>
          <p:cNvSpPr/>
          <p:nvPr/>
        </p:nvSpPr>
        <p:spPr>
          <a:xfrm rot="-5639362">
            <a:off x="5293294" y="763930"/>
            <a:ext cx="3613556" cy="3647840"/>
          </a:xfrm>
          <a:prstGeom prst="roundRect">
            <a:avLst>
              <a:gd name="adj" fmla="val 2246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22" name="Google Shape;222;p24"/>
          <p:cNvGrpSpPr/>
          <p:nvPr/>
        </p:nvGrpSpPr>
        <p:grpSpPr>
          <a:xfrm rot="-237423">
            <a:off x="5366352" y="890592"/>
            <a:ext cx="3457644" cy="3436334"/>
            <a:chOff x="1298909" y="2713081"/>
            <a:chExt cx="1809000" cy="1419858"/>
          </a:xfrm>
        </p:grpSpPr>
        <p:sp>
          <p:nvSpPr>
            <p:cNvPr id="223" name="Google Shape;223;p24"/>
            <p:cNvSpPr txBox="1"/>
            <p:nvPr/>
          </p:nvSpPr>
          <p:spPr>
            <a:xfrm rot="-237255">
              <a:off x="1634970" y="2973001"/>
              <a:ext cx="1174596" cy="112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</a:rPr>
                <a:t>QUICK TIP</a:t>
              </a:r>
              <a:endParaRPr sz="1200" b="1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D9F0FF"/>
                  </a:solidFill>
                </a:rPr>
                <a:t>Try right clicking on a photo and using "Replace Image" to build your own flash cards..</a:t>
              </a:r>
              <a:endParaRPr sz="700">
                <a:solidFill>
                  <a:srgbClr val="D9F0FF"/>
                </a:solidFill>
              </a:endParaRPr>
            </a:p>
          </p:txBody>
        </p:sp>
        <p:pic>
          <p:nvPicPr>
            <p:cNvPr id="224" name="Google Shape;224;p2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37552">
              <a:off x="1667811" y="2813695"/>
              <a:ext cx="212825" cy="21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5" name="Google Shape;225;p24"/>
            <p:cNvSpPr/>
            <p:nvPr/>
          </p:nvSpPr>
          <p:spPr>
            <a:xfrm rot="-196960">
              <a:off x="1318006" y="2763454"/>
              <a:ext cx="1770806" cy="1294553"/>
            </a:xfrm>
            <a:prstGeom prst="rect">
              <a:avLst/>
            </a:prstGeom>
            <a:solidFill>
              <a:srgbClr val="00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26" name="Google Shape;226;p24"/>
          <p:cNvSpPr txBox="1"/>
          <p:nvPr/>
        </p:nvSpPr>
        <p:spPr>
          <a:xfrm>
            <a:off x="161650" y="119375"/>
            <a:ext cx="4790700" cy="4908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What is Bull Head Tee and where is it typically used?</a:t>
            </a:r>
            <a:endParaRPr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A Bull Head Tee is a special type of tee with a grooved end. It's </a:t>
            </a:r>
            <a:r>
              <a:rPr lang="en" sz="17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used in fire protection systems to split the flow into two smaller branch lines without needing extra fittings</a:t>
            </a:r>
            <a:r>
              <a:rPr lang="en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like concentric reducers and multiple couplings.</a:t>
            </a:r>
            <a:endParaRPr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27" name="Google Shape;22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3925" y="1298250"/>
            <a:ext cx="3526975" cy="2463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25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5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4" name="Google Shape;234;p25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5" name="Google Shape;235;p25"/>
          <p:cNvSpPr/>
          <p:nvPr/>
        </p:nvSpPr>
        <p:spPr>
          <a:xfrm rot="-5639443">
            <a:off x="6090646" y="537781"/>
            <a:ext cx="1987218" cy="3647840"/>
          </a:xfrm>
          <a:prstGeom prst="roundRect">
            <a:avLst>
              <a:gd name="adj" fmla="val 2246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36" name="Google Shape;236;p25"/>
          <p:cNvGrpSpPr/>
          <p:nvPr/>
        </p:nvGrpSpPr>
        <p:grpSpPr>
          <a:xfrm rot="-237423">
            <a:off x="5327336" y="1448446"/>
            <a:ext cx="3478287" cy="1801370"/>
            <a:chOff x="1288104" y="2713084"/>
            <a:chExt cx="1819800" cy="1734300"/>
          </a:xfrm>
        </p:grpSpPr>
        <p:sp>
          <p:nvSpPr>
            <p:cNvPr id="237" name="Google Shape;237;p25"/>
            <p:cNvSpPr txBox="1"/>
            <p:nvPr/>
          </p:nvSpPr>
          <p:spPr>
            <a:xfrm rot="-237255">
              <a:off x="1634970" y="2973001"/>
              <a:ext cx="1174596" cy="112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</a:rPr>
                <a:t>QUICK TIP</a:t>
              </a:r>
              <a:endParaRPr sz="1200" b="1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D9F0FF"/>
                  </a:solidFill>
                </a:rPr>
                <a:t>Try right clicking on a photo and using "Replace Image" to build your own flash cards..</a:t>
              </a:r>
              <a:endParaRPr sz="700">
                <a:solidFill>
                  <a:srgbClr val="D9F0FF"/>
                </a:solidFill>
              </a:endParaRPr>
            </a:p>
          </p:txBody>
        </p:sp>
        <p:pic>
          <p:nvPicPr>
            <p:cNvPr id="238" name="Google Shape;238;p2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37552">
              <a:off x="1667811" y="2813695"/>
              <a:ext cx="212825" cy="21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39" name="Google Shape;239;p25"/>
            <p:cNvSpPr/>
            <p:nvPr/>
          </p:nvSpPr>
          <p:spPr>
            <a:xfrm rot="-196960">
              <a:off x="1312601" y="2763371"/>
              <a:ext cx="1770806" cy="1633725"/>
            </a:xfrm>
            <a:prstGeom prst="rect">
              <a:avLst/>
            </a:prstGeom>
            <a:solidFill>
              <a:srgbClr val="00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40" name="Google Shape;240;p25"/>
          <p:cNvSpPr txBox="1"/>
          <p:nvPr/>
        </p:nvSpPr>
        <p:spPr>
          <a:xfrm>
            <a:off x="249825" y="146950"/>
            <a:ext cx="4790700" cy="4908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What are the different conversions for your Tuwei Holesaw Blades?</a:t>
            </a:r>
            <a:endParaRPr sz="17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Convention of TUWEI HOLESAW Blades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Verdana"/>
              <a:buChar char="●"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Holesaw Blade 30mm  - ½ inch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Verdana"/>
              <a:buChar char="●"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Holesaw Blade 38mm  - 1 inch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Verdana"/>
              <a:buChar char="●"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Holesaw Blade 46mm  - 1-¼ inch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Verdana"/>
              <a:buChar char="●"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Holesaw Blade 54mm  - 1-½ inch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Verdana"/>
              <a:buChar char="●"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Holesaw Blade 64mm  - 2 inch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Verdana"/>
              <a:buChar char="●"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Holesaw Blade 73mm  - 2-½ inch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Verdana"/>
              <a:buChar char="●"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Holesaw Blade 92mm  - 3 inch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457200" lvl="0" indent="-33655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Verdana"/>
              <a:buChar char="●"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Holesaw Blade 111mm - 4 inch</a:t>
            </a:r>
            <a:endParaRPr sz="17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41" name="Google Shape;241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24800" y="1684550"/>
            <a:ext cx="3304450" cy="1450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6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6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4C7C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8" name="Google Shape;248;p26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9" name="Google Shape;249;p26"/>
          <p:cNvSpPr/>
          <p:nvPr/>
        </p:nvSpPr>
        <p:spPr>
          <a:xfrm rot="-5639326">
            <a:off x="5522825" y="719105"/>
            <a:ext cx="3148326" cy="3647840"/>
          </a:xfrm>
          <a:prstGeom prst="roundRect">
            <a:avLst>
              <a:gd name="adj" fmla="val 2246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50" name="Google Shape;250;p26"/>
          <p:cNvGrpSpPr/>
          <p:nvPr/>
        </p:nvGrpSpPr>
        <p:grpSpPr>
          <a:xfrm rot="-237423">
            <a:off x="5342227" y="1080922"/>
            <a:ext cx="3478287" cy="2948333"/>
            <a:chOff x="1288104" y="2713084"/>
            <a:chExt cx="1819800" cy="1734300"/>
          </a:xfrm>
        </p:grpSpPr>
        <p:sp>
          <p:nvSpPr>
            <p:cNvPr id="251" name="Google Shape;251;p26"/>
            <p:cNvSpPr txBox="1"/>
            <p:nvPr/>
          </p:nvSpPr>
          <p:spPr>
            <a:xfrm rot="-237255">
              <a:off x="1634970" y="2973001"/>
              <a:ext cx="1174596" cy="112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</a:rPr>
                <a:t>QUICK TIP</a:t>
              </a:r>
              <a:endParaRPr sz="1200" b="1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D9F0FF"/>
                  </a:solidFill>
                </a:rPr>
                <a:t>Try right clicking on a photo and using "Replace Image" to build your own flash cards..</a:t>
              </a:r>
              <a:endParaRPr sz="700">
                <a:solidFill>
                  <a:srgbClr val="D9F0FF"/>
                </a:solidFill>
              </a:endParaRPr>
            </a:p>
          </p:txBody>
        </p:sp>
        <p:pic>
          <p:nvPicPr>
            <p:cNvPr id="252" name="Google Shape;252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37552">
              <a:off x="1667811" y="2813695"/>
              <a:ext cx="212825" cy="21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" name="Google Shape;253;p26"/>
            <p:cNvSpPr/>
            <p:nvPr/>
          </p:nvSpPr>
          <p:spPr>
            <a:xfrm rot="-196960">
              <a:off x="1312601" y="2763371"/>
              <a:ext cx="1770806" cy="1633725"/>
            </a:xfrm>
            <a:prstGeom prst="rect">
              <a:avLst/>
            </a:prstGeom>
            <a:solidFill>
              <a:srgbClr val="00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54" name="Google Shape;254;p26"/>
          <p:cNvSpPr txBox="1"/>
          <p:nvPr/>
        </p:nvSpPr>
        <p:spPr>
          <a:xfrm>
            <a:off x="249825" y="146950"/>
            <a:ext cx="4790700" cy="4908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What makes Tuwei Holesaw Machine </a:t>
            </a:r>
            <a:r>
              <a:rPr lang="en" sz="1700" b="1" dirty="0">
                <a:solidFill>
                  <a:schemeClr val="dk1"/>
                </a:solidFill>
                <a:highlight>
                  <a:schemeClr val="accent6"/>
                </a:highlight>
                <a:latin typeface="Verdana"/>
                <a:ea typeface="Verdana"/>
                <a:cs typeface="Verdana"/>
                <a:sym typeface="Verdana"/>
              </a:rPr>
              <a:t>TWK-IIIA</a:t>
            </a:r>
            <a:r>
              <a:rPr lang="en" sz="17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different from Holesaw Machine </a:t>
            </a:r>
            <a:r>
              <a:rPr lang="en" sz="1700" b="1" dirty="0">
                <a:solidFill>
                  <a:schemeClr val="dk1"/>
                </a:solidFill>
                <a:highlight>
                  <a:schemeClr val="accent6"/>
                </a:highlight>
                <a:latin typeface="Verdana"/>
                <a:ea typeface="Verdana"/>
                <a:cs typeface="Verdana"/>
                <a:sym typeface="Verdana"/>
              </a:rPr>
              <a:t>TWK-VA</a:t>
            </a:r>
            <a:r>
              <a:rPr lang="en" sz="17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besides their capacity and price?</a:t>
            </a:r>
            <a:endParaRPr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HOLESAW MACHINE TWK-IIIA</a:t>
            </a:r>
            <a:endParaRPr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TWK-IIIA, weighing 26 kgs, is intended for </a:t>
            </a:r>
            <a:r>
              <a:rPr lang="en" sz="17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horizontally boring pipes </a:t>
            </a:r>
            <a:r>
              <a:rPr lang="en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due to its heavier build.</a:t>
            </a:r>
            <a:endParaRPr sz="17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HOLESAW MACHINE TWK-VA</a:t>
            </a:r>
            <a:endParaRPr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On the other hand, TWK-VA, with a lighter weight of 17.2 kgs, is more portable and advantageous for </a:t>
            </a:r>
            <a:r>
              <a:rPr lang="en" sz="17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vertical and sideways boring of pipes</a:t>
            </a:r>
            <a:r>
              <a:rPr lang="en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</a:t>
            </a:r>
            <a:endParaRPr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55" name="Google Shape;255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78625" y="1471975"/>
            <a:ext cx="3453500" cy="2191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0" name="Google Shape;260;p27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7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FADA8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7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7"/>
          <p:cNvSpPr/>
          <p:nvPr/>
        </p:nvSpPr>
        <p:spPr>
          <a:xfrm rot="-5639190">
            <a:off x="5069843" y="793505"/>
            <a:ext cx="4064935" cy="3647840"/>
          </a:xfrm>
          <a:prstGeom prst="roundRect">
            <a:avLst>
              <a:gd name="adj" fmla="val 2246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64" name="Google Shape;264;p27"/>
          <p:cNvGrpSpPr/>
          <p:nvPr/>
        </p:nvGrpSpPr>
        <p:grpSpPr>
          <a:xfrm rot="-237423">
            <a:off x="5354140" y="657405"/>
            <a:ext cx="3469686" cy="3896723"/>
            <a:chOff x="1292610" y="2713082"/>
            <a:chExt cx="1815300" cy="1596000"/>
          </a:xfrm>
        </p:grpSpPr>
        <p:sp>
          <p:nvSpPr>
            <p:cNvPr id="265" name="Google Shape;265;p27"/>
            <p:cNvSpPr txBox="1"/>
            <p:nvPr/>
          </p:nvSpPr>
          <p:spPr>
            <a:xfrm rot="-237255">
              <a:off x="1634970" y="2973001"/>
              <a:ext cx="1174596" cy="112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</a:rPr>
                <a:t>QUICK TIP</a:t>
              </a:r>
              <a:endParaRPr sz="1200" b="1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D9F0FF"/>
                  </a:solidFill>
                </a:rPr>
                <a:t>Try right clicking on a photo and using "Replace Image" to build your own flash cards..</a:t>
              </a:r>
              <a:endParaRPr sz="700">
                <a:solidFill>
                  <a:srgbClr val="D9F0FF"/>
                </a:solidFill>
              </a:endParaRPr>
            </a:p>
          </p:txBody>
        </p:sp>
        <p:pic>
          <p:nvPicPr>
            <p:cNvPr id="266" name="Google Shape;266;p2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37552">
              <a:off x="1667811" y="2813695"/>
              <a:ext cx="212825" cy="21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7" name="Google Shape;267;p27"/>
            <p:cNvSpPr/>
            <p:nvPr/>
          </p:nvSpPr>
          <p:spPr>
            <a:xfrm rot="-196960">
              <a:off x="1314857" y="2763406"/>
              <a:ext cx="1770806" cy="1495351"/>
            </a:xfrm>
            <a:prstGeom prst="rect">
              <a:avLst/>
            </a:prstGeom>
            <a:solidFill>
              <a:srgbClr val="00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68" name="Google Shape;268;p27"/>
          <p:cNvSpPr txBox="1"/>
          <p:nvPr/>
        </p:nvSpPr>
        <p:spPr>
          <a:xfrm>
            <a:off x="249825" y="8950"/>
            <a:ext cx="4790700" cy="51435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Why do people call the Siamese connection the Fire Department Connection?</a:t>
            </a:r>
            <a:endParaRPr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 Siamese connection, also known as the </a:t>
            </a:r>
            <a:r>
              <a:rPr lang="en" sz="17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Fire Department Connection</a:t>
            </a:r>
            <a:r>
              <a:rPr lang="en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is crucial for supplying extra water to sprinkler and standpipe systems during firefighting operations, espicially for large fires requiring additional water.</a:t>
            </a:r>
            <a:endParaRPr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69" name="Google Shape;26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741775" y="1019938"/>
            <a:ext cx="2714625" cy="3095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28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8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B7E1C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28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7" name="Google Shape;277;p28"/>
          <p:cNvSpPr/>
          <p:nvPr/>
        </p:nvSpPr>
        <p:spPr>
          <a:xfrm rot="-5639340">
            <a:off x="4697031" y="749605"/>
            <a:ext cx="4804138" cy="3647840"/>
          </a:xfrm>
          <a:prstGeom prst="roundRect">
            <a:avLst>
              <a:gd name="adj" fmla="val 2246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78" name="Google Shape;278;p28"/>
          <p:cNvGrpSpPr/>
          <p:nvPr/>
        </p:nvGrpSpPr>
        <p:grpSpPr>
          <a:xfrm rot="-237423">
            <a:off x="5342796" y="243617"/>
            <a:ext cx="3478287" cy="4648306"/>
            <a:chOff x="1288104" y="2713084"/>
            <a:chExt cx="1819800" cy="1734300"/>
          </a:xfrm>
        </p:grpSpPr>
        <p:sp>
          <p:nvSpPr>
            <p:cNvPr id="279" name="Google Shape;279;p28"/>
            <p:cNvSpPr txBox="1"/>
            <p:nvPr/>
          </p:nvSpPr>
          <p:spPr>
            <a:xfrm rot="-237255">
              <a:off x="1634970" y="2973001"/>
              <a:ext cx="1174596" cy="112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</a:rPr>
                <a:t>QUICK TIP</a:t>
              </a:r>
              <a:endParaRPr sz="1200" b="1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D9F0FF"/>
                  </a:solidFill>
                </a:rPr>
                <a:t>Try right clicking on a photo and using "Replace Image" to build your own flash cards..</a:t>
              </a:r>
              <a:endParaRPr sz="700">
                <a:solidFill>
                  <a:srgbClr val="D9F0FF"/>
                </a:solidFill>
              </a:endParaRPr>
            </a:p>
          </p:txBody>
        </p:sp>
        <p:pic>
          <p:nvPicPr>
            <p:cNvPr id="280" name="Google Shape;280;p2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37552">
              <a:off x="1667811" y="2813695"/>
              <a:ext cx="212825" cy="21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8"/>
            <p:cNvSpPr/>
            <p:nvPr/>
          </p:nvSpPr>
          <p:spPr>
            <a:xfrm rot="-196960">
              <a:off x="1312601" y="2763371"/>
              <a:ext cx="1770806" cy="1633725"/>
            </a:xfrm>
            <a:prstGeom prst="rect">
              <a:avLst/>
            </a:prstGeom>
            <a:solidFill>
              <a:srgbClr val="00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82" name="Google Shape;282;p28"/>
          <p:cNvSpPr txBox="1"/>
          <p:nvPr/>
        </p:nvSpPr>
        <p:spPr>
          <a:xfrm>
            <a:off x="249825" y="146950"/>
            <a:ext cx="4790700" cy="4908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Why do sprinkler heads have different colors? What colors do your sprinkler heads come in?</a:t>
            </a:r>
            <a:endParaRPr sz="17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SPRINKLER HEAD COLORS</a:t>
            </a:r>
            <a:endParaRPr sz="17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Sprinkler heads have different colors to show the temperature at which they release water. </a:t>
            </a: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Our sprinkler heads come in Red (68°C or 155°F) and Green (93°C or 200°F).</a:t>
            </a:r>
            <a:endParaRPr sz="1700" b="1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83" name="Google Shape;283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74125" y="352700"/>
            <a:ext cx="3815625" cy="4261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Google Shape;288;p29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9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D5A6BD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0" name="Google Shape;290;p29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29"/>
          <p:cNvSpPr/>
          <p:nvPr/>
        </p:nvSpPr>
        <p:spPr>
          <a:xfrm rot="-5639340">
            <a:off x="4697031" y="749605"/>
            <a:ext cx="4804138" cy="3647840"/>
          </a:xfrm>
          <a:prstGeom prst="roundRect">
            <a:avLst>
              <a:gd name="adj" fmla="val 2246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92" name="Google Shape;292;p29"/>
          <p:cNvGrpSpPr/>
          <p:nvPr/>
        </p:nvGrpSpPr>
        <p:grpSpPr>
          <a:xfrm rot="-237423">
            <a:off x="5342796" y="243617"/>
            <a:ext cx="3478287" cy="4648306"/>
            <a:chOff x="1288104" y="2713084"/>
            <a:chExt cx="1819800" cy="1734300"/>
          </a:xfrm>
        </p:grpSpPr>
        <p:sp>
          <p:nvSpPr>
            <p:cNvPr id="293" name="Google Shape;293;p29"/>
            <p:cNvSpPr txBox="1"/>
            <p:nvPr/>
          </p:nvSpPr>
          <p:spPr>
            <a:xfrm rot="-237255">
              <a:off x="1634970" y="2973001"/>
              <a:ext cx="1174596" cy="112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</a:rPr>
                <a:t>QUICK TIP</a:t>
              </a:r>
              <a:endParaRPr sz="1200" b="1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D9F0FF"/>
                  </a:solidFill>
                </a:rPr>
                <a:t>Try right clicking on a photo and using "Replace Image" to build your own flash cards..</a:t>
              </a:r>
              <a:endParaRPr sz="700">
                <a:solidFill>
                  <a:srgbClr val="D9F0FF"/>
                </a:solidFill>
              </a:endParaRPr>
            </a:p>
          </p:txBody>
        </p:sp>
        <p:pic>
          <p:nvPicPr>
            <p:cNvPr id="294" name="Google Shape;294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37552">
              <a:off x="1667811" y="2813695"/>
              <a:ext cx="212825" cy="21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5" name="Google Shape;295;p29"/>
            <p:cNvSpPr/>
            <p:nvPr/>
          </p:nvSpPr>
          <p:spPr>
            <a:xfrm rot="-196960">
              <a:off x="1312601" y="2763371"/>
              <a:ext cx="1770806" cy="1633725"/>
            </a:xfrm>
            <a:prstGeom prst="rect">
              <a:avLst/>
            </a:prstGeom>
            <a:solidFill>
              <a:srgbClr val="00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96" name="Google Shape;296;p29"/>
          <p:cNvSpPr txBox="1"/>
          <p:nvPr/>
        </p:nvSpPr>
        <p:spPr>
          <a:xfrm>
            <a:off x="249825" y="8950"/>
            <a:ext cx="4790700" cy="5046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What are your available sprinkler heads, and where are they used?</a:t>
            </a:r>
            <a:endParaRPr sz="15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We have three main types of sprinkler heads. </a:t>
            </a:r>
            <a:endParaRPr sz="15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PENDENT SPRINKLER HEADS</a:t>
            </a:r>
            <a:endParaRPr sz="15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These </a:t>
            </a:r>
            <a:r>
              <a:rPr lang="en" sz="15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shoot water downward</a:t>
            </a:r>
            <a:r>
              <a:rPr lang="en" sz="15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covering a wide area because the water is scattered in a cone shape. They are mounted on the ceiling, providing excellent coverage.</a:t>
            </a:r>
            <a:endParaRPr sz="15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5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UPRIGHT SPRINKLER HEADS</a:t>
            </a:r>
            <a:endParaRPr sz="15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These </a:t>
            </a:r>
            <a:r>
              <a:rPr lang="en" sz="15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spray water upward</a:t>
            </a:r>
            <a:r>
              <a:rPr lang="en" sz="15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into a space, and then the water is directed downward by deflectors. They are useful in places with obstacles like beams or ducts, and they create a </a:t>
            </a:r>
            <a:r>
              <a:rPr lang="en" sz="15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circular spray pattern</a:t>
            </a:r>
            <a:r>
              <a:rPr lang="en" sz="15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. They are often used in mechanical rooms or other hard-to-reach areas.</a:t>
            </a:r>
            <a:endParaRPr sz="15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297" name="Google Shape;29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06675" y="556658"/>
            <a:ext cx="1667075" cy="27000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8" name="Google Shape;298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73275" y="1901325"/>
            <a:ext cx="1667079" cy="2560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FEF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0"/>
          <p:cNvPicPr preferRelativeResize="0"/>
          <p:nvPr/>
        </p:nvPicPr>
        <p:blipFill rotWithShape="1">
          <a:blip r:embed="rId3">
            <a:alphaModFix/>
          </a:blip>
          <a:srcRect t="60663"/>
          <a:stretch/>
        </p:blipFill>
        <p:spPr>
          <a:xfrm>
            <a:off x="0" y="2574324"/>
            <a:ext cx="9143999" cy="2569200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30"/>
          <p:cNvSpPr/>
          <p:nvPr/>
        </p:nvSpPr>
        <p:spPr>
          <a:xfrm>
            <a:off x="0" y="0"/>
            <a:ext cx="9144000" cy="2569200"/>
          </a:xfrm>
          <a:prstGeom prst="rect">
            <a:avLst/>
          </a:prstGeom>
          <a:solidFill>
            <a:srgbClr val="B4A7D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0"/>
          <p:cNvSpPr txBox="1"/>
          <p:nvPr/>
        </p:nvSpPr>
        <p:spPr>
          <a:xfrm>
            <a:off x="3827050" y="1585625"/>
            <a:ext cx="2818800" cy="3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30"/>
          <p:cNvSpPr/>
          <p:nvPr/>
        </p:nvSpPr>
        <p:spPr>
          <a:xfrm rot="-5639259">
            <a:off x="5016090" y="726905"/>
            <a:ext cx="4162978" cy="3647840"/>
          </a:xfrm>
          <a:prstGeom prst="roundRect">
            <a:avLst>
              <a:gd name="adj" fmla="val 2246"/>
            </a:avLst>
          </a:prstGeom>
          <a:solidFill>
            <a:srgbClr val="FFFFFF"/>
          </a:solidFill>
          <a:ln>
            <a:noFill/>
          </a:ln>
          <a:effectLst>
            <a:outerShdw blurRad="228600" dist="50800" dir="5400000" algn="tl" rotWithShape="0">
              <a:srgbClr val="000000">
                <a:alpha val="549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07" name="Google Shape;307;p30"/>
          <p:cNvGrpSpPr/>
          <p:nvPr/>
        </p:nvGrpSpPr>
        <p:grpSpPr>
          <a:xfrm rot="-237423">
            <a:off x="5339519" y="553096"/>
            <a:ext cx="3478287" cy="3938923"/>
            <a:chOff x="1288104" y="2713084"/>
            <a:chExt cx="1819800" cy="1734300"/>
          </a:xfrm>
        </p:grpSpPr>
        <p:sp>
          <p:nvSpPr>
            <p:cNvPr id="308" name="Google Shape;308;p30"/>
            <p:cNvSpPr txBox="1"/>
            <p:nvPr/>
          </p:nvSpPr>
          <p:spPr>
            <a:xfrm rot="-237255">
              <a:off x="1634970" y="2973001"/>
              <a:ext cx="1174596" cy="11207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0" b="1">
                  <a:solidFill>
                    <a:srgbClr val="FFFFFF"/>
                  </a:solidFill>
                </a:rPr>
                <a:t>QUICK TIP</a:t>
              </a:r>
              <a:endParaRPr sz="1200" b="1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700">
                <a:solidFill>
                  <a:srgbClr val="FFFFFF"/>
                </a:solidFill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700">
                  <a:solidFill>
                    <a:srgbClr val="D9F0FF"/>
                  </a:solidFill>
                </a:rPr>
                <a:t>Try right clicking on a photo and using "Replace Image" to build your own flash cards..</a:t>
              </a:r>
              <a:endParaRPr sz="700">
                <a:solidFill>
                  <a:srgbClr val="D9F0FF"/>
                </a:solidFill>
              </a:endParaRPr>
            </a:p>
          </p:txBody>
        </p:sp>
        <p:pic>
          <p:nvPicPr>
            <p:cNvPr id="309" name="Google Shape;309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 rot="-237552">
              <a:off x="1667811" y="2813695"/>
              <a:ext cx="212825" cy="2128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30"/>
            <p:cNvSpPr/>
            <p:nvPr/>
          </p:nvSpPr>
          <p:spPr>
            <a:xfrm rot="-196960">
              <a:off x="1312601" y="2763371"/>
              <a:ext cx="1770806" cy="1633725"/>
            </a:xfrm>
            <a:prstGeom prst="rect">
              <a:avLst/>
            </a:prstGeom>
            <a:solidFill>
              <a:srgbClr val="008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11" name="Google Shape;311;p30"/>
          <p:cNvSpPr txBox="1"/>
          <p:nvPr/>
        </p:nvSpPr>
        <p:spPr>
          <a:xfrm>
            <a:off x="249825" y="8950"/>
            <a:ext cx="4790700" cy="5046300"/>
          </a:xfrm>
          <a:prstGeom prst="rect">
            <a:avLst/>
          </a:prstGeom>
          <a:noFill/>
          <a:ln w="2857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What are your available sprinkler heads, and where are they used?</a:t>
            </a:r>
            <a:endParaRPr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7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SIDEWALL SPRINKLER HEADS</a:t>
            </a:r>
            <a:endParaRPr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" sz="17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Sidewall sprinkler heads, which </a:t>
            </a:r>
            <a:r>
              <a:rPr lang="en-US" sz="1700" b="1" dirty="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rPr>
              <a:t>spray water in a half-circle pattern</a:t>
            </a:r>
            <a:r>
              <a:rPr lang="en-US" sz="17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, are used for wall protection when ceiling sprinklers are not available.</a:t>
            </a:r>
            <a:endParaRPr sz="17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312" name="Google Shape;312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200877" y="861613"/>
            <a:ext cx="1796450" cy="3340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</TotalTime>
  <Words>1080</Words>
  <Application>Microsoft Office PowerPoint</Application>
  <PresentationFormat>On-screen Show (16:9)</PresentationFormat>
  <Paragraphs>116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Alfa Slab One</vt:lpstr>
      <vt:lpstr>Verdana</vt:lpstr>
      <vt:lpstr>Lobster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#1</cp:lastModifiedBy>
  <cp:revision>4</cp:revision>
  <dcterms:modified xsi:type="dcterms:W3CDTF">2026-09-09T03:39:26Z</dcterms:modified>
</cp:coreProperties>
</file>